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16"/>
  </p:notesMasterIdLst>
  <p:sldIdLst>
    <p:sldId id="306" r:id="rId5"/>
    <p:sldId id="313" r:id="rId6"/>
    <p:sldId id="308" r:id="rId7"/>
    <p:sldId id="294" r:id="rId8"/>
    <p:sldId id="315" r:id="rId9"/>
    <p:sldId id="320" r:id="rId10"/>
    <p:sldId id="321" r:id="rId11"/>
    <p:sldId id="317" r:id="rId12"/>
    <p:sldId id="319" r:id="rId13"/>
    <p:sldId id="309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6B383-58E5-4F64-B8C1-007B4A8BD706}" v="84" dt="2020-10-30T22:19:51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84962" autoAdjust="0"/>
  </p:normalViewPr>
  <p:slideViewPr>
    <p:cSldViewPr snapToGrid="0">
      <p:cViewPr varScale="1">
        <p:scale>
          <a:sx n="81" d="100"/>
          <a:sy n="81" d="100"/>
        </p:scale>
        <p:origin x="492" y="6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Andrea </a:t>
          </a:r>
          <a:r>
            <a:rPr lang="en-US" dirty="0" err="1">
              <a:solidFill>
                <a:schemeClr val="bg1"/>
              </a:solidFill>
            </a:rPr>
            <a:t>Ierardi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ML Engineer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Matteo </a:t>
          </a:r>
          <a:r>
            <a:rPr lang="en-US" dirty="0" err="1">
              <a:solidFill>
                <a:schemeClr val="bg1"/>
              </a:solidFill>
            </a:rPr>
            <a:t>Pasotti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Data Science Student &amp; Software Dev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Marco </a:t>
          </a:r>
          <a:r>
            <a:rPr lang="en-US" dirty="0" err="1">
              <a:solidFill>
                <a:schemeClr val="bg1"/>
              </a:solidFill>
            </a:rPr>
            <a:t>Vinciguerra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Computer System Student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Alessandro </a:t>
          </a:r>
          <a:r>
            <a:rPr lang="en-US" dirty="0" err="1">
              <a:solidFill>
                <a:schemeClr val="bg1"/>
              </a:solidFill>
            </a:rPr>
            <a:t>Belotti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Data Science Student</a:t>
          </a: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15938" custScaleY="146660" custLinFactNeighborX="-1032" custLinFactNeighborY="-5464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15938" custScaleY="146617" custLinFactNeighborX="3682" custLinFactNeighborY="-5464"/>
      <dgm:spPr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15938" custScaleY="146617" custLinFactNeighborX="2791" custLinFactNeighborY="-5464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15938" custScaleY="146617" custLinFactNeighborY="-4794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486948" y="368577"/>
          <a:ext cx="1952279" cy="246960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86184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Andrea </a:t>
          </a:r>
          <a:r>
            <a:rPr lang="en-US" sz="1400" kern="1200" dirty="0" err="1">
              <a:solidFill>
                <a:schemeClr val="bg1"/>
              </a:solidFill>
            </a:rPr>
            <a:t>Ierardi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ML Engineer</a:t>
          </a:r>
        </a:p>
      </dsp:txBody>
      <dsp:txXfrm>
        <a:off x="286184" y="3081438"/>
        <a:ext cx="2388563" cy="487349"/>
      </dsp:txXfrm>
    </dsp:sp>
    <dsp:sp modelId="{7D166BBB-55AF-452C-B9A0-94A1EE55FF4F}">
      <dsp:nvSpPr>
        <dsp:cNvPr id="0" name=""/>
        <dsp:cNvSpPr/>
      </dsp:nvSpPr>
      <dsp:spPr>
        <a:xfrm>
          <a:off x="286184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72890" y="368939"/>
          <a:ext cx="1952279" cy="246888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092747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Matteo </a:t>
          </a:r>
          <a:r>
            <a:rPr lang="en-US" sz="1400" kern="1200" dirty="0" err="1">
              <a:solidFill>
                <a:schemeClr val="bg1"/>
              </a:solidFill>
            </a:rPr>
            <a:t>Pasotti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Data Science Student &amp; Software Dev</a:t>
          </a:r>
        </a:p>
      </dsp:txBody>
      <dsp:txXfrm>
        <a:off x="3092747" y="3081438"/>
        <a:ext cx="2388563" cy="487349"/>
      </dsp:txXfrm>
    </dsp:sp>
    <dsp:sp modelId="{1223E777-77CB-4A9A-BF21-12B513842696}">
      <dsp:nvSpPr>
        <dsp:cNvPr id="0" name=""/>
        <dsp:cNvSpPr/>
      </dsp:nvSpPr>
      <dsp:spPr>
        <a:xfrm>
          <a:off x="3092747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64449" y="368939"/>
          <a:ext cx="1952279" cy="24688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899309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Marco </a:t>
          </a:r>
          <a:r>
            <a:rPr lang="en-US" sz="1400" kern="1200" dirty="0" err="1">
              <a:solidFill>
                <a:schemeClr val="bg1"/>
              </a:solidFill>
            </a:rPr>
            <a:t>Vinciguerra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Computer System Student</a:t>
          </a:r>
        </a:p>
      </dsp:txBody>
      <dsp:txXfrm>
        <a:off x="5899309" y="3081438"/>
        <a:ext cx="2388563" cy="487349"/>
      </dsp:txXfrm>
    </dsp:sp>
    <dsp:sp modelId="{EE420F84-477D-4635-BEF8-66426E9A259D}">
      <dsp:nvSpPr>
        <dsp:cNvPr id="0" name=""/>
        <dsp:cNvSpPr/>
      </dsp:nvSpPr>
      <dsp:spPr>
        <a:xfrm>
          <a:off x="5899309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924014" y="380222"/>
          <a:ext cx="1952279" cy="246888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05872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Alessandro </a:t>
          </a:r>
          <a:r>
            <a:rPr lang="en-US" sz="1400" kern="1200" dirty="0" err="1">
              <a:solidFill>
                <a:schemeClr val="bg1"/>
              </a:solidFill>
            </a:rPr>
            <a:t>Belotti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Data Science Student</a:t>
          </a:r>
        </a:p>
      </dsp:txBody>
      <dsp:txXfrm>
        <a:off x="8705872" y="3081438"/>
        <a:ext cx="2388563" cy="487349"/>
      </dsp:txXfrm>
    </dsp:sp>
    <dsp:sp modelId="{5A7600AF-A34B-4D03-B3D6-B3C760AE8E06}">
      <dsp:nvSpPr>
        <dsp:cNvPr id="0" name=""/>
        <dsp:cNvSpPr/>
      </dsp:nvSpPr>
      <dsp:spPr>
        <a:xfrm>
          <a:off x="8705872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0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7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9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0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lessandrobelotti00-hackathon-openai-appapp-3oxpqi.streamlit.app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ourworldindata.org/global-education" TargetMode="Externa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nightfoundation.org/articles/ethics-and-governance-of-ai-initiative-announces-750-000-challenge-on-news-and-information-quality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Teacher 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TEAM: </a:t>
            </a:r>
            <a:r>
              <a:rPr lang="en-US" sz="2000" dirty="0" err="1">
                <a:solidFill>
                  <a:schemeClr val="bg1"/>
                </a:solidFill>
              </a:rPr>
              <a:t>Milanesiimbruttiti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try our prototype at the following link: </a:t>
            </a:r>
            <a:r>
              <a:rPr lang="it-IT" dirty="0" err="1">
                <a:hlinkClick r:id="rId2"/>
              </a:rPr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4EAE8F-987A-03D6-DAB1-552B4EF53585}"/>
              </a:ext>
            </a:extLst>
          </p:cNvPr>
          <p:cNvSpPr txBox="1">
            <a:spLocks/>
          </p:cNvSpPr>
          <p:nvPr/>
        </p:nvSpPr>
        <p:spPr>
          <a:xfrm>
            <a:off x="6272212" y="365125"/>
            <a:ext cx="50831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Future Steps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FADE4B8-98F2-9FD5-8022-142F5BB3DE70}"/>
              </a:ext>
            </a:extLst>
          </p:cNvPr>
          <p:cNvSpPr txBox="1">
            <a:spLocks/>
          </p:cNvSpPr>
          <p:nvPr/>
        </p:nvSpPr>
        <p:spPr>
          <a:xfrm>
            <a:off x="6096000" y="2671762"/>
            <a:ext cx="4549775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Implement with </a:t>
            </a:r>
            <a:r>
              <a:rPr lang="en-US" sz="2000" dirty="0" err="1"/>
              <a:t>ChatGPT</a:t>
            </a:r>
            <a:r>
              <a:rPr lang="en-US" sz="2000" dirty="0"/>
              <a:t> API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Allow a tutor to plan a week. </a:t>
            </a:r>
          </a:p>
          <a:p>
            <a:endParaRPr lang="en-US" sz="2000" dirty="0"/>
          </a:p>
          <a:p>
            <a:r>
              <a:rPr lang="en-US" sz="2000" dirty="0"/>
              <a:t>Allow the possibility to add custom syllabus by a children tutor</a:t>
            </a:r>
          </a:p>
          <a:p>
            <a:endParaRPr lang="en-US" sz="20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293854-4DBD-A104-5ADB-4C73FD18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7" y="2399299"/>
            <a:ext cx="5178474" cy="30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637947"/>
              </p:ext>
            </p:extLst>
          </p:nvPr>
        </p:nvGraphicFramePr>
        <p:xfrm>
          <a:off x="399800" y="1825625"/>
          <a:ext cx="1138062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AI is a web application with a professor generated by Artificial Intelligence. It presents elementary lesson about different topics: English, Science and Math. The main objective is to guarantee education in different part of the world, especially countries that do not allow a decent level of education for children.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issue</a:t>
            </a:r>
            <a:r>
              <a:rPr lang="en-US" dirty="0"/>
              <a:t>: </a:t>
            </a:r>
            <a:r>
              <a:rPr lang="en-US" sz="2400" dirty="0"/>
              <a:t>same world but different educational level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BCCCAE-7AE1-C541-58E4-16C9A4500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9552" y="1471384"/>
            <a:ext cx="6705765" cy="473348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3C1EC6-907D-1495-82A0-62DDB433ABEB}"/>
              </a:ext>
            </a:extLst>
          </p:cNvPr>
          <p:cNvSpPr txBox="1"/>
          <p:nvPr/>
        </p:nvSpPr>
        <p:spPr>
          <a:xfrm>
            <a:off x="4348566" y="6217850"/>
            <a:ext cx="3494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2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Education - Our World in Data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Web App to help the spreading of knowledge among children in underdeveloped countries and where there is no availability of teachers.</a:t>
            </a:r>
          </a:p>
          <a:p>
            <a:r>
              <a:rPr lang="en-US" dirty="0"/>
              <a:t>Teacher AI can take a leisure by a given syllabus, it can organize lessons weeks by weeks.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696" r="18696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AI Teacher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Children between 5-12 in underdeveloped countries</a:t>
            </a:r>
          </a:p>
          <a:p>
            <a:endParaRPr lang="en-US" sz="2000" dirty="0"/>
          </a:p>
          <a:p>
            <a:r>
              <a:rPr lang="en-US" sz="2000" dirty="0"/>
              <a:t>Children in every part of the world that need an educational reinforcement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Improve quality of education</a:t>
            </a:r>
          </a:p>
          <a:p>
            <a:endParaRPr lang="en-US" sz="2000" dirty="0"/>
          </a:p>
          <a:p>
            <a:r>
              <a:rPr lang="en-US" dirty="0"/>
              <a:t>Guarantee a decent level of education in every part of the world</a:t>
            </a:r>
          </a:p>
          <a:p>
            <a:endParaRPr lang="en-US" sz="2000" dirty="0"/>
          </a:p>
          <a:p>
            <a:r>
              <a:rPr lang="en-US" sz="2000" dirty="0"/>
              <a:t>Educate children on Artificial Intelligence</a:t>
            </a:r>
          </a:p>
        </p:txBody>
      </p:sp>
      <p:pic>
        <p:nvPicPr>
          <p:cNvPr id="13" name="Immagine 12" descr="Terra vista dallo spazio">
            <a:extLst>
              <a:ext uri="{FF2B5EF4-FFF2-40B4-BE49-F238E27FC236}">
                <a16:creationId xmlns:a16="http://schemas.microsoft.com/office/drawing/2014/main" id="{AC064D26-6D1A-92EB-2699-A4C5D20A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187" y="3717465"/>
            <a:ext cx="914400" cy="914400"/>
          </a:xfrm>
          <a:prstGeom prst="rect">
            <a:avLst/>
          </a:prstGeom>
        </p:spPr>
      </p:pic>
      <p:pic>
        <p:nvPicPr>
          <p:cNvPr id="17" name="Immagine 16" descr="Un robot con un volto">
            <a:extLst>
              <a:ext uri="{FF2B5EF4-FFF2-40B4-BE49-F238E27FC236}">
                <a16:creationId xmlns:a16="http://schemas.microsoft.com/office/drawing/2014/main" id="{ADC9D3A5-A2B5-48F0-3801-1454BB15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716" y="5057637"/>
            <a:ext cx="1008934" cy="706254"/>
          </a:xfrm>
          <a:prstGeom prst="rect">
            <a:avLst/>
          </a:prstGeom>
        </p:spPr>
      </p:pic>
      <p:pic>
        <p:nvPicPr>
          <p:cNvPr id="19" name="Immagine 18" descr="Donna che legge ai bambini">
            <a:extLst>
              <a:ext uri="{FF2B5EF4-FFF2-40B4-BE49-F238E27FC236}">
                <a16:creationId xmlns:a16="http://schemas.microsoft.com/office/drawing/2014/main" id="{7EAD5A9C-8790-A129-5391-03A6E7D6C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770" y="2794467"/>
            <a:ext cx="1166462" cy="777641"/>
          </a:xfrm>
          <a:prstGeom prst="rect">
            <a:avLst/>
          </a:prstGeom>
        </p:spPr>
      </p:pic>
      <p:pic>
        <p:nvPicPr>
          <p:cNvPr id="21" name="Immagine 20" descr="Modello di scale 3D">
            <a:extLst>
              <a:ext uri="{FF2B5EF4-FFF2-40B4-BE49-F238E27FC236}">
                <a16:creationId xmlns:a16="http://schemas.microsoft.com/office/drawing/2014/main" id="{79B0B861-442E-A5A1-D5F6-AE8C012C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413" y="2707816"/>
            <a:ext cx="869949" cy="6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4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FB24FE-CDF9-97AD-7AAC-250C640A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9190666" cy="1179576"/>
          </a:xfrm>
        </p:spPr>
        <p:txBody>
          <a:bodyPr/>
          <a:lstStyle/>
          <a:p>
            <a:r>
              <a:rPr lang="it-IT" dirty="0"/>
              <a:t>Business Plan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1FA21-26AE-B7D1-C534-605E93C1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2703786"/>
            <a:ext cx="9925339" cy="3468414"/>
          </a:xfrm>
        </p:spPr>
        <p:txBody>
          <a:bodyPr>
            <a:normAutofit/>
          </a:bodyPr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Teacher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no profit </a:t>
            </a:r>
            <a:r>
              <a:rPr lang="it-IT" dirty="0" err="1"/>
              <a:t>organization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the revenue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invested</a:t>
            </a:r>
            <a:r>
              <a:rPr lang="it-IT" dirty="0"/>
              <a:t> in the </a:t>
            </a:r>
            <a:r>
              <a:rPr lang="it-IT" dirty="0" err="1"/>
              <a:t>platform</a:t>
            </a:r>
            <a:r>
              <a:rPr lang="it-IT" dirty="0"/>
              <a:t> with the </a:t>
            </a:r>
            <a:r>
              <a:rPr lang="it-IT" dirty="0" err="1"/>
              <a:t>aim</a:t>
            </a:r>
            <a:r>
              <a:rPr lang="it-IT" dirty="0"/>
              <a:t> to share knowledge and gain educational </a:t>
            </a:r>
            <a:r>
              <a:rPr lang="it-IT" dirty="0" err="1"/>
              <a:t>level</a:t>
            </a:r>
            <a:r>
              <a:rPr lang="it-IT" dirty="0"/>
              <a:t> in the </a:t>
            </a:r>
            <a:r>
              <a:rPr lang="it-IT" dirty="0" err="1"/>
              <a:t>third</a:t>
            </a:r>
            <a:r>
              <a:rPr lang="it-IT" dirty="0"/>
              <a:t>-world. </a:t>
            </a:r>
          </a:p>
          <a:p>
            <a:r>
              <a:rPr lang="en-US" dirty="0"/>
              <a:t>The source of income should come from a person able to afford the donation of a subscription to a person in need</a:t>
            </a:r>
            <a:endParaRPr lang="it-IT" dirty="0"/>
          </a:p>
          <a:p>
            <a:r>
              <a:rPr lang="it-IT" dirty="0" err="1"/>
              <a:t>Possible</a:t>
            </a:r>
            <a:r>
              <a:rPr lang="it-IT" dirty="0"/>
              <a:t> price can be a </a:t>
            </a:r>
            <a:r>
              <a:rPr lang="it-IT" dirty="0" err="1"/>
              <a:t>donation</a:t>
            </a:r>
            <a:r>
              <a:rPr lang="it-IT" dirty="0"/>
              <a:t> of </a:t>
            </a:r>
            <a:r>
              <a:rPr lang="it-IT" sz="1600" i="1" dirty="0"/>
              <a:t>7,99 USD /</a:t>
            </a:r>
            <a:r>
              <a:rPr lang="it-IT" sz="1600" i="1" dirty="0" err="1"/>
              <a:t>month</a:t>
            </a:r>
            <a:r>
              <a:rPr lang="it-IT" sz="1600" i="1" dirty="0"/>
              <a:t> </a:t>
            </a:r>
            <a:r>
              <a:rPr lang="it-IT" dirty="0" err="1"/>
              <a:t>minimun</a:t>
            </a:r>
            <a:r>
              <a:rPr lang="it-IT" dirty="0"/>
              <a:t> for one </a:t>
            </a:r>
            <a:r>
              <a:rPr lang="it-IT" dirty="0" err="1"/>
              <a:t>person</a:t>
            </a:r>
            <a:r>
              <a:rPr lang="it-IT" dirty="0"/>
              <a:t> and </a:t>
            </a:r>
            <a:r>
              <a:rPr lang="it-IT" sz="1600" i="1" dirty="0"/>
              <a:t>19,99USD/</a:t>
            </a:r>
            <a:r>
              <a:rPr lang="it-IT" sz="1600" i="1" dirty="0" err="1"/>
              <a:t>month</a:t>
            </a:r>
            <a:r>
              <a:rPr lang="it-IT" sz="1600" i="1" dirty="0"/>
              <a:t> </a:t>
            </a:r>
            <a:r>
              <a:rPr lang="it-IT" dirty="0"/>
              <a:t>for </a:t>
            </a:r>
            <a:r>
              <a:rPr lang="it-IT" dirty="0" err="1"/>
              <a:t>three</a:t>
            </a:r>
            <a:r>
              <a:rPr lang="it-IT" dirty="0"/>
              <a:t> people.</a:t>
            </a:r>
          </a:p>
          <a:p>
            <a:r>
              <a:rPr lang="it-IT" i="1" dirty="0">
                <a:sym typeface="Wingdings" panose="05000000000000000000" pitchFamily="2" charset="2"/>
              </a:rPr>
              <a:t> </a:t>
            </a:r>
            <a:r>
              <a:rPr lang="it-IT" dirty="0">
                <a:sym typeface="Wingdings" panose="05000000000000000000" pitchFamily="2" charset="2"/>
              </a:rPr>
              <a:t>Costs are </a:t>
            </a:r>
            <a:r>
              <a:rPr lang="it-IT" i="1" dirty="0" err="1">
                <a:sym typeface="Wingdings" panose="05000000000000000000" pitchFamily="2" charset="2"/>
              </a:rPr>
              <a:t>affordable</a:t>
            </a:r>
            <a:r>
              <a:rPr lang="it-IT" i="1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since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en-US" dirty="0">
                <a:sym typeface="Wingdings" panose="05000000000000000000" pitchFamily="2" charset="2"/>
              </a:rPr>
              <a:t>p</a:t>
            </a:r>
            <a:r>
              <a:rPr lang="en-US" dirty="0"/>
              <a:t>rice is based mainly on the cost of API and management cost.</a:t>
            </a:r>
            <a:endParaRPr lang="it-IT" sz="1600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7B4E-BDA0-5FFC-5964-7CD58B51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72634-EC1D-2BA7-0CAC-66B39E49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1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Tools and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4612" y="1690688"/>
            <a:ext cx="3796672" cy="823912"/>
          </a:xfrm>
        </p:spPr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44612" y="2808287"/>
            <a:ext cx="379667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Jupyter</a:t>
            </a:r>
            <a:r>
              <a:rPr lang="en-US" sz="2000" dirty="0"/>
              <a:t> Notebook for primary experimental phase.</a:t>
            </a:r>
          </a:p>
          <a:p>
            <a:endParaRPr lang="en-US" sz="2000" dirty="0"/>
          </a:p>
          <a:p>
            <a:r>
              <a:rPr lang="en-US" dirty="0" err="1"/>
              <a:t>Streamlit</a:t>
            </a:r>
            <a:r>
              <a:rPr lang="en-US" dirty="0"/>
              <a:t> to create and deploy the WebApp.</a:t>
            </a:r>
          </a:p>
          <a:p>
            <a:endParaRPr lang="en-US" dirty="0"/>
          </a:p>
          <a:p>
            <a:r>
              <a:rPr lang="it-IT" dirty="0"/>
              <a:t>Pyttsx3</a:t>
            </a:r>
            <a:r>
              <a:rPr lang="en-US" dirty="0"/>
              <a:t> package for text to voice.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90818" y="1690688"/>
            <a:ext cx="3796672" cy="823912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90818" y="2808287"/>
            <a:ext cx="379667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ChatGPT</a:t>
            </a:r>
            <a:r>
              <a:rPr lang="en-US" sz="2000" dirty="0"/>
              <a:t> for generatin</a:t>
            </a:r>
            <a:r>
              <a:rPr lang="en-US" dirty="0"/>
              <a:t>g syllabus.</a:t>
            </a:r>
          </a:p>
          <a:p>
            <a:endParaRPr lang="en-US" dirty="0"/>
          </a:p>
          <a:p>
            <a:r>
              <a:rPr lang="en-US" sz="2000" dirty="0"/>
              <a:t>GPT3 to generate text of the lesson.</a:t>
            </a:r>
          </a:p>
          <a:p>
            <a:endParaRPr lang="en-US" sz="2000" dirty="0"/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6F2CBE87-90B3-2D4B-E3D5-B7707D33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58" y="2846096"/>
            <a:ext cx="481661" cy="56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: costruire una Web App in pochi minuti - Flowygo">
            <a:extLst>
              <a:ext uri="{FF2B5EF4-FFF2-40B4-BE49-F238E27FC236}">
                <a16:creationId xmlns:a16="http://schemas.microsoft.com/office/drawing/2014/main" id="{AF67ACCA-E986-9AF5-4A0B-D4D2053C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09" y="3902812"/>
            <a:ext cx="1506160" cy="88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Introduction to Pyttsx3: A Text-to-Speech Conversion Library in Python |  by Steven Kolawole | Python in Plain English">
            <a:extLst>
              <a:ext uri="{FF2B5EF4-FFF2-40B4-BE49-F238E27FC236}">
                <a16:creationId xmlns:a16="http://schemas.microsoft.com/office/drawing/2014/main" id="{1C04D69D-7A51-70D8-8322-FD11A765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919" y="5178879"/>
            <a:ext cx="1524000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7A54F34-C1DC-AB9D-6EC0-523EDE55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691" y="2653927"/>
            <a:ext cx="720899" cy="7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PT3 Play | Discover AI use cases">
            <a:extLst>
              <a:ext uri="{FF2B5EF4-FFF2-40B4-BE49-F238E27FC236}">
                <a16:creationId xmlns:a16="http://schemas.microsoft.com/office/drawing/2014/main" id="{13161195-AC43-1819-CED4-16F8BCDD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90" y="3746077"/>
            <a:ext cx="843302" cy="84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9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C6ACEB0-C51A-B75D-357D-2B0934B2B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9" y="4678089"/>
            <a:ext cx="10515600" cy="167734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headmaster chooses the subject in the select box.</a:t>
            </a:r>
          </a:p>
          <a:p>
            <a:r>
              <a:rPr lang="en-US" sz="2400" dirty="0"/>
              <a:t>Teacher AI takes the topics from the syllabus selected and ask to GPT the explanation about it.</a:t>
            </a:r>
          </a:p>
          <a:p>
            <a:r>
              <a:rPr lang="en-US" sz="2400" dirty="0"/>
              <a:t>When the system gets the response, it’s read with the </a:t>
            </a:r>
            <a:r>
              <a:rPr lang="it-IT" sz="2400" dirty="0"/>
              <a:t>pyttsx3 </a:t>
            </a:r>
            <a:r>
              <a:rPr lang="it-IT" sz="2400" dirty="0" err="1"/>
              <a:t>function</a:t>
            </a:r>
            <a:r>
              <a:rPr lang="it-IT" sz="2400" dirty="0"/>
              <a:t>.</a:t>
            </a:r>
          </a:p>
          <a:p>
            <a:endParaRPr lang="en-US" sz="2400" dirty="0"/>
          </a:p>
        </p:txBody>
      </p:sp>
      <p:pic>
        <p:nvPicPr>
          <p:cNvPr id="5" name="Elemento grafico 4" descr="Utente con riempimento a tinta unita">
            <a:extLst>
              <a:ext uri="{FF2B5EF4-FFF2-40B4-BE49-F238E27FC236}">
                <a16:creationId xmlns:a16="http://schemas.microsoft.com/office/drawing/2014/main" id="{682DFE62-04B1-0047-1906-F4150C459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98" y="1774529"/>
            <a:ext cx="914400" cy="91440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9992625-3471-35C0-A721-960E81D2B4AA}"/>
              </a:ext>
            </a:extLst>
          </p:cNvPr>
          <p:cNvCxnSpPr>
            <a:cxnSpLocks/>
          </p:cNvCxnSpPr>
          <p:nvPr/>
        </p:nvCxnSpPr>
        <p:spPr>
          <a:xfrm>
            <a:off x="1968498" y="2231729"/>
            <a:ext cx="1143000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4EDAEEED-7209-2A96-E97D-D58DFCED5933}"/>
              </a:ext>
            </a:extLst>
          </p:cNvPr>
          <p:cNvSpPr/>
          <p:nvPr/>
        </p:nvSpPr>
        <p:spPr>
          <a:xfrm>
            <a:off x="3111498" y="1869779"/>
            <a:ext cx="1270000" cy="723900"/>
          </a:xfrm>
          <a:custGeom>
            <a:avLst/>
            <a:gdLst>
              <a:gd name="connsiteX0" fmla="*/ 0 w 1270000"/>
              <a:gd name="connsiteY0" fmla="*/ 0 h 723900"/>
              <a:gd name="connsiteX1" fmla="*/ 622300 w 1270000"/>
              <a:gd name="connsiteY1" fmla="*/ 0 h 723900"/>
              <a:gd name="connsiteX2" fmla="*/ 1270000 w 1270000"/>
              <a:gd name="connsiteY2" fmla="*/ 0 h 723900"/>
              <a:gd name="connsiteX3" fmla="*/ 1270000 w 1270000"/>
              <a:gd name="connsiteY3" fmla="*/ 340233 h 723900"/>
              <a:gd name="connsiteX4" fmla="*/ 1270000 w 1270000"/>
              <a:gd name="connsiteY4" fmla="*/ 723900 h 723900"/>
              <a:gd name="connsiteX5" fmla="*/ 647700 w 1270000"/>
              <a:gd name="connsiteY5" fmla="*/ 723900 h 723900"/>
              <a:gd name="connsiteX6" fmla="*/ 0 w 1270000"/>
              <a:gd name="connsiteY6" fmla="*/ 723900 h 723900"/>
              <a:gd name="connsiteX7" fmla="*/ 0 w 1270000"/>
              <a:gd name="connsiteY7" fmla="*/ 347472 h 723900"/>
              <a:gd name="connsiteX8" fmla="*/ 0 w 1270000"/>
              <a:gd name="connsiteY8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000" h="723900" fill="none" extrusionOk="0">
                <a:moveTo>
                  <a:pt x="0" y="0"/>
                </a:moveTo>
                <a:cubicBezTo>
                  <a:pt x="154500" y="-21926"/>
                  <a:pt x="392706" y="-1674"/>
                  <a:pt x="622300" y="0"/>
                </a:cubicBezTo>
                <a:cubicBezTo>
                  <a:pt x="851894" y="1674"/>
                  <a:pt x="970934" y="2810"/>
                  <a:pt x="1270000" y="0"/>
                </a:cubicBezTo>
                <a:cubicBezTo>
                  <a:pt x="1261289" y="92547"/>
                  <a:pt x="1271659" y="196845"/>
                  <a:pt x="1270000" y="340233"/>
                </a:cubicBezTo>
                <a:cubicBezTo>
                  <a:pt x="1268341" y="483621"/>
                  <a:pt x="1274740" y="546152"/>
                  <a:pt x="1270000" y="723900"/>
                </a:cubicBezTo>
                <a:cubicBezTo>
                  <a:pt x="1108056" y="700843"/>
                  <a:pt x="841001" y="693063"/>
                  <a:pt x="647700" y="723900"/>
                </a:cubicBezTo>
                <a:cubicBezTo>
                  <a:pt x="454399" y="754737"/>
                  <a:pt x="187430" y="710638"/>
                  <a:pt x="0" y="723900"/>
                </a:cubicBezTo>
                <a:cubicBezTo>
                  <a:pt x="-17605" y="616496"/>
                  <a:pt x="9111" y="438041"/>
                  <a:pt x="0" y="347472"/>
                </a:cubicBezTo>
                <a:cubicBezTo>
                  <a:pt x="-9111" y="256903"/>
                  <a:pt x="-13217" y="110785"/>
                  <a:pt x="0" y="0"/>
                </a:cubicBezTo>
                <a:close/>
              </a:path>
              <a:path w="1270000" h="723900" stroke="0" extrusionOk="0">
                <a:moveTo>
                  <a:pt x="0" y="0"/>
                </a:moveTo>
                <a:cubicBezTo>
                  <a:pt x="163352" y="19848"/>
                  <a:pt x="403998" y="-329"/>
                  <a:pt x="635000" y="0"/>
                </a:cubicBezTo>
                <a:cubicBezTo>
                  <a:pt x="866002" y="329"/>
                  <a:pt x="1110182" y="-18481"/>
                  <a:pt x="1270000" y="0"/>
                </a:cubicBezTo>
                <a:cubicBezTo>
                  <a:pt x="1284289" y="157104"/>
                  <a:pt x="1260533" y="287642"/>
                  <a:pt x="1270000" y="376428"/>
                </a:cubicBezTo>
                <a:cubicBezTo>
                  <a:pt x="1279467" y="465214"/>
                  <a:pt x="1272146" y="613457"/>
                  <a:pt x="1270000" y="723900"/>
                </a:cubicBezTo>
                <a:cubicBezTo>
                  <a:pt x="1004244" y="721829"/>
                  <a:pt x="852463" y="723523"/>
                  <a:pt x="660400" y="723900"/>
                </a:cubicBezTo>
                <a:cubicBezTo>
                  <a:pt x="468337" y="724277"/>
                  <a:pt x="281440" y="746757"/>
                  <a:pt x="0" y="723900"/>
                </a:cubicBezTo>
                <a:cubicBezTo>
                  <a:pt x="-11279" y="633749"/>
                  <a:pt x="4960" y="439109"/>
                  <a:pt x="0" y="354711"/>
                </a:cubicBezTo>
                <a:cubicBezTo>
                  <a:pt x="-4960" y="270313"/>
                  <a:pt x="11324" y="135674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095282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C04C34E-7162-683A-641F-988CD7D06DD4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3746498" y="2593679"/>
            <a:ext cx="0" cy="4671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A9A17598-0CC1-0263-53E7-F25B28738C19}"/>
              </a:ext>
            </a:extLst>
          </p:cNvPr>
          <p:cNvSpPr/>
          <p:nvPr/>
        </p:nvSpPr>
        <p:spPr>
          <a:xfrm>
            <a:off x="3111498" y="3060801"/>
            <a:ext cx="1270000" cy="723900"/>
          </a:xfrm>
          <a:custGeom>
            <a:avLst/>
            <a:gdLst>
              <a:gd name="connsiteX0" fmla="*/ 0 w 1270000"/>
              <a:gd name="connsiteY0" fmla="*/ 0 h 723900"/>
              <a:gd name="connsiteX1" fmla="*/ 647700 w 1270000"/>
              <a:gd name="connsiteY1" fmla="*/ 0 h 723900"/>
              <a:gd name="connsiteX2" fmla="*/ 1270000 w 1270000"/>
              <a:gd name="connsiteY2" fmla="*/ 0 h 723900"/>
              <a:gd name="connsiteX3" fmla="*/ 1270000 w 1270000"/>
              <a:gd name="connsiteY3" fmla="*/ 347472 h 723900"/>
              <a:gd name="connsiteX4" fmla="*/ 1270000 w 1270000"/>
              <a:gd name="connsiteY4" fmla="*/ 723900 h 723900"/>
              <a:gd name="connsiteX5" fmla="*/ 609600 w 1270000"/>
              <a:gd name="connsiteY5" fmla="*/ 723900 h 723900"/>
              <a:gd name="connsiteX6" fmla="*/ 0 w 1270000"/>
              <a:gd name="connsiteY6" fmla="*/ 723900 h 723900"/>
              <a:gd name="connsiteX7" fmla="*/ 0 w 1270000"/>
              <a:gd name="connsiteY7" fmla="*/ 361950 h 723900"/>
              <a:gd name="connsiteX8" fmla="*/ 0 w 1270000"/>
              <a:gd name="connsiteY8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000" h="723900" fill="none" extrusionOk="0">
                <a:moveTo>
                  <a:pt x="0" y="0"/>
                </a:moveTo>
                <a:cubicBezTo>
                  <a:pt x="252025" y="12826"/>
                  <a:pt x="410113" y="19666"/>
                  <a:pt x="647700" y="0"/>
                </a:cubicBezTo>
                <a:cubicBezTo>
                  <a:pt x="885287" y="-19666"/>
                  <a:pt x="990063" y="-21529"/>
                  <a:pt x="1270000" y="0"/>
                </a:cubicBezTo>
                <a:cubicBezTo>
                  <a:pt x="1275280" y="84932"/>
                  <a:pt x="1256325" y="253059"/>
                  <a:pt x="1270000" y="347472"/>
                </a:cubicBezTo>
                <a:cubicBezTo>
                  <a:pt x="1283675" y="441885"/>
                  <a:pt x="1272018" y="589337"/>
                  <a:pt x="1270000" y="723900"/>
                </a:cubicBezTo>
                <a:cubicBezTo>
                  <a:pt x="1085610" y="742905"/>
                  <a:pt x="818901" y="721525"/>
                  <a:pt x="609600" y="723900"/>
                </a:cubicBezTo>
                <a:cubicBezTo>
                  <a:pt x="400299" y="726275"/>
                  <a:pt x="274825" y="752058"/>
                  <a:pt x="0" y="723900"/>
                </a:cubicBezTo>
                <a:cubicBezTo>
                  <a:pt x="7274" y="635110"/>
                  <a:pt x="-16238" y="488053"/>
                  <a:pt x="0" y="361950"/>
                </a:cubicBezTo>
                <a:cubicBezTo>
                  <a:pt x="16238" y="235847"/>
                  <a:pt x="-1377" y="82947"/>
                  <a:pt x="0" y="0"/>
                </a:cubicBezTo>
                <a:close/>
              </a:path>
              <a:path w="1270000" h="723900" stroke="0" extrusionOk="0">
                <a:moveTo>
                  <a:pt x="0" y="0"/>
                </a:moveTo>
                <a:cubicBezTo>
                  <a:pt x="318853" y="7032"/>
                  <a:pt x="495346" y="-25465"/>
                  <a:pt x="660400" y="0"/>
                </a:cubicBezTo>
                <a:cubicBezTo>
                  <a:pt x="825454" y="25465"/>
                  <a:pt x="1113180" y="4754"/>
                  <a:pt x="1270000" y="0"/>
                </a:cubicBezTo>
                <a:cubicBezTo>
                  <a:pt x="1278727" y="80542"/>
                  <a:pt x="1266642" y="199673"/>
                  <a:pt x="1270000" y="369189"/>
                </a:cubicBezTo>
                <a:cubicBezTo>
                  <a:pt x="1273358" y="538705"/>
                  <a:pt x="1277329" y="599325"/>
                  <a:pt x="1270000" y="723900"/>
                </a:cubicBezTo>
                <a:cubicBezTo>
                  <a:pt x="1066851" y="697302"/>
                  <a:pt x="806487" y="742937"/>
                  <a:pt x="673100" y="723900"/>
                </a:cubicBezTo>
                <a:cubicBezTo>
                  <a:pt x="539713" y="704863"/>
                  <a:pt x="142324" y="703041"/>
                  <a:pt x="0" y="723900"/>
                </a:cubicBezTo>
                <a:cubicBezTo>
                  <a:pt x="13849" y="582354"/>
                  <a:pt x="4906" y="550744"/>
                  <a:pt x="0" y="383667"/>
                </a:cubicBezTo>
                <a:cubicBezTo>
                  <a:pt x="-4906" y="216590"/>
                  <a:pt x="-6936" y="11786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96541176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Syllabus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323E0C1-6CC8-4E88-110B-9B6942FC8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381498" y="3422751"/>
            <a:ext cx="9652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9E395669-78C1-0714-7566-010E4E58061B}"/>
              </a:ext>
            </a:extLst>
          </p:cNvPr>
          <p:cNvSpPr/>
          <p:nvPr/>
        </p:nvSpPr>
        <p:spPr>
          <a:xfrm>
            <a:off x="5422899" y="2840935"/>
            <a:ext cx="1346201" cy="230581"/>
          </a:xfrm>
          <a:custGeom>
            <a:avLst/>
            <a:gdLst>
              <a:gd name="connsiteX0" fmla="*/ 0 w 1346201"/>
              <a:gd name="connsiteY0" fmla="*/ 0 h 230581"/>
              <a:gd name="connsiteX1" fmla="*/ 632714 w 1346201"/>
              <a:gd name="connsiteY1" fmla="*/ 0 h 230581"/>
              <a:gd name="connsiteX2" fmla="*/ 1346201 w 1346201"/>
              <a:gd name="connsiteY2" fmla="*/ 0 h 230581"/>
              <a:gd name="connsiteX3" fmla="*/ 1346201 w 1346201"/>
              <a:gd name="connsiteY3" fmla="*/ 230581 h 230581"/>
              <a:gd name="connsiteX4" fmla="*/ 646176 w 1346201"/>
              <a:gd name="connsiteY4" fmla="*/ 230581 h 230581"/>
              <a:gd name="connsiteX5" fmla="*/ 0 w 1346201"/>
              <a:gd name="connsiteY5" fmla="*/ 230581 h 230581"/>
              <a:gd name="connsiteX6" fmla="*/ 0 w 1346201"/>
              <a:gd name="connsiteY6" fmla="*/ 0 h 23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201" h="230581" fill="none" extrusionOk="0">
                <a:moveTo>
                  <a:pt x="0" y="0"/>
                </a:moveTo>
                <a:cubicBezTo>
                  <a:pt x="164689" y="-12626"/>
                  <a:pt x="482261" y="-23479"/>
                  <a:pt x="632714" y="0"/>
                </a:cubicBezTo>
                <a:cubicBezTo>
                  <a:pt x="783167" y="23479"/>
                  <a:pt x="1101744" y="12713"/>
                  <a:pt x="1346201" y="0"/>
                </a:cubicBezTo>
                <a:cubicBezTo>
                  <a:pt x="1339912" y="58304"/>
                  <a:pt x="1339006" y="140654"/>
                  <a:pt x="1346201" y="230581"/>
                </a:cubicBezTo>
                <a:cubicBezTo>
                  <a:pt x="1203799" y="254415"/>
                  <a:pt x="807763" y="198326"/>
                  <a:pt x="646176" y="230581"/>
                </a:cubicBezTo>
                <a:cubicBezTo>
                  <a:pt x="484590" y="262836"/>
                  <a:pt x="307590" y="229875"/>
                  <a:pt x="0" y="230581"/>
                </a:cubicBezTo>
                <a:cubicBezTo>
                  <a:pt x="-3874" y="145093"/>
                  <a:pt x="-10905" y="54771"/>
                  <a:pt x="0" y="0"/>
                </a:cubicBezTo>
                <a:close/>
              </a:path>
              <a:path w="1346201" h="230581" stroke="0" extrusionOk="0">
                <a:moveTo>
                  <a:pt x="0" y="0"/>
                </a:moveTo>
                <a:cubicBezTo>
                  <a:pt x="259432" y="8705"/>
                  <a:pt x="424872" y="30491"/>
                  <a:pt x="646176" y="0"/>
                </a:cubicBezTo>
                <a:cubicBezTo>
                  <a:pt x="867480" y="-30491"/>
                  <a:pt x="1066108" y="11551"/>
                  <a:pt x="1346201" y="0"/>
                </a:cubicBezTo>
                <a:cubicBezTo>
                  <a:pt x="1335269" y="83372"/>
                  <a:pt x="1349222" y="170059"/>
                  <a:pt x="1346201" y="230581"/>
                </a:cubicBezTo>
                <a:cubicBezTo>
                  <a:pt x="1191151" y="230309"/>
                  <a:pt x="955083" y="254350"/>
                  <a:pt x="700025" y="230581"/>
                </a:cubicBezTo>
                <a:cubicBezTo>
                  <a:pt x="444967" y="206812"/>
                  <a:pt x="207554" y="224160"/>
                  <a:pt x="0" y="230581"/>
                </a:cubicBezTo>
                <a:cubicBezTo>
                  <a:pt x="3726" y="181596"/>
                  <a:pt x="-7793" y="70660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38EB71C-19B3-E104-89C0-E709167C898A}"/>
              </a:ext>
            </a:extLst>
          </p:cNvPr>
          <p:cNvSpPr/>
          <p:nvPr/>
        </p:nvSpPr>
        <p:spPr>
          <a:xfrm>
            <a:off x="5422899" y="3192167"/>
            <a:ext cx="1346201" cy="230581"/>
          </a:xfrm>
          <a:custGeom>
            <a:avLst/>
            <a:gdLst>
              <a:gd name="connsiteX0" fmla="*/ 0 w 1346201"/>
              <a:gd name="connsiteY0" fmla="*/ 0 h 230581"/>
              <a:gd name="connsiteX1" fmla="*/ 632714 w 1346201"/>
              <a:gd name="connsiteY1" fmla="*/ 0 h 230581"/>
              <a:gd name="connsiteX2" fmla="*/ 1346201 w 1346201"/>
              <a:gd name="connsiteY2" fmla="*/ 0 h 230581"/>
              <a:gd name="connsiteX3" fmla="*/ 1346201 w 1346201"/>
              <a:gd name="connsiteY3" fmla="*/ 230581 h 230581"/>
              <a:gd name="connsiteX4" fmla="*/ 673101 w 1346201"/>
              <a:gd name="connsiteY4" fmla="*/ 230581 h 230581"/>
              <a:gd name="connsiteX5" fmla="*/ 0 w 1346201"/>
              <a:gd name="connsiteY5" fmla="*/ 230581 h 230581"/>
              <a:gd name="connsiteX6" fmla="*/ 0 w 1346201"/>
              <a:gd name="connsiteY6" fmla="*/ 0 h 23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201" h="230581" fill="none" extrusionOk="0">
                <a:moveTo>
                  <a:pt x="0" y="0"/>
                </a:moveTo>
                <a:cubicBezTo>
                  <a:pt x="272428" y="-20186"/>
                  <a:pt x="343153" y="-9436"/>
                  <a:pt x="632714" y="0"/>
                </a:cubicBezTo>
                <a:cubicBezTo>
                  <a:pt x="922275" y="9436"/>
                  <a:pt x="992593" y="-461"/>
                  <a:pt x="1346201" y="0"/>
                </a:cubicBezTo>
                <a:cubicBezTo>
                  <a:pt x="1345200" y="71604"/>
                  <a:pt x="1346188" y="181480"/>
                  <a:pt x="1346201" y="230581"/>
                </a:cubicBezTo>
                <a:cubicBezTo>
                  <a:pt x="1179322" y="226237"/>
                  <a:pt x="892874" y="251075"/>
                  <a:pt x="673101" y="230581"/>
                </a:cubicBezTo>
                <a:cubicBezTo>
                  <a:pt x="453328" y="210087"/>
                  <a:pt x="252638" y="230090"/>
                  <a:pt x="0" y="230581"/>
                </a:cubicBezTo>
                <a:cubicBezTo>
                  <a:pt x="-4862" y="123084"/>
                  <a:pt x="-4096" y="58783"/>
                  <a:pt x="0" y="0"/>
                </a:cubicBezTo>
                <a:close/>
              </a:path>
              <a:path w="1346201" h="230581" stroke="0" extrusionOk="0">
                <a:moveTo>
                  <a:pt x="0" y="0"/>
                </a:moveTo>
                <a:cubicBezTo>
                  <a:pt x="192694" y="-682"/>
                  <a:pt x="349534" y="-6277"/>
                  <a:pt x="673101" y="0"/>
                </a:cubicBezTo>
                <a:cubicBezTo>
                  <a:pt x="996668" y="6277"/>
                  <a:pt x="1178299" y="-6694"/>
                  <a:pt x="1346201" y="0"/>
                </a:cubicBezTo>
                <a:cubicBezTo>
                  <a:pt x="1335512" y="71081"/>
                  <a:pt x="1350226" y="136807"/>
                  <a:pt x="1346201" y="230581"/>
                </a:cubicBezTo>
                <a:cubicBezTo>
                  <a:pt x="1119529" y="238797"/>
                  <a:pt x="930233" y="200658"/>
                  <a:pt x="659638" y="230581"/>
                </a:cubicBezTo>
                <a:cubicBezTo>
                  <a:pt x="389043" y="260504"/>
                  <a:pt x="225907" y="233918"/>
                  <a:pt x="0" y="230581"/>
                </a:cubicBezTo>
                <a:cubicBezTo>
                  <a:pt x="-2881" y="126957"/>
                  <a:pt x="-8217" y="7718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8639671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C5F902C-1D7D-0009-243E-F42722C705D6}"/>
              </a:ext>
            </a:extLst>
          </p:cNvPr>
          <p:cNvSpPr/>
          <p:nvPr/>
        </p:nvSpPr>
        <p:spPr>
          <a:xfrm>
            <a:off x="5422899" y="3784701"/>
            <a:ext cx="1346201" cy="230581"/>
          </a:xfrm>
          <a:custGeom>
            <a:avLst/>
            <a:gdLst>
              <a:gd name="connsiteX0" fmla="*/ 0 w 1346201"/>
              <a:gd name="connsiteY0" fmla="*/ 0 h 230581"/>
              <a:gd name="connsiteX1" fmla="*/ 686563 w 1346201"/>
              <a:gd name="connsiteY1" fmla="*/ 0 h 230581"/>
              <a:gd name="connsiteX2" fmla="*/ 1346201 w 1346201"/>
              <a:gd name="connsiteY2" fmla="*/ 0 h 230581"/>
              <a:gd name="connsiteX3" fmla="*/ 1346201 w 1346201"/>
              <a:gd name="connsiteY3" fmla="*/ 230581 h 230581"/>
              <a:gd name="connsiteX4" fmla="*/ 713487 w 1346201"/>
              <a:gd name="connsiteY4" fmla="*/ 230581 h 230581"/>
              <a:gd name="connsiteX5" fmla="*/ 0 w 1346201"/>
              <a:gd name="connsiteY5" fmla="*/ 230581 h 230581"/>
              <a:gd name="connsiteX6" fmla="*/ 0 w 1346201"/>
              <a:gd name="connsiteY6" fmla="*/ 0 h 23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201" h="230581" fill="none" extrusionOk="0">
                <a:moveTo>
                  <a:pt x="0" y="0"/>
                </a:moveTo>
                <a:cubicBezTo>
                  <a:pt x="218597" y="-11910"/>
                  <a:pt x="545999" y="24332"/>
                  <a:pt x="686563" y="0"/>
                </a:cubicBezTo>
                <a:cubicBezTo>
                  <a:pt x="827127" y="-24332"/>
                  <a:pt x="1124311" y="19964"/>
                  <a:pt x="1346201" y="0"/>
                </a:cubicBezTo>
                <a:cubicBezTo>
                  <a:pt x="1343992" y="62644"/>
                  <a:pt x="1347289" y="133550"/>
                  <a:pt x="1346201" y="230581"/>
                </a:cubicBezTo>
                <a:cubicBezTo>
                  <a:pt x="1089268" y="230608"/>
                  <a:pt x="933128" y="256558"/>
                  <a:pt x="713487" y="230581"/>
                </a:cubicBezTo>
                <a:cubicBezTo>
                  <a:pt x="493846" y="204604"/>
                  <a:pt x="239515" y="254190"/>
                  <a:pt x="0" y="230581"/>
                </a:cubicBezTo>
                <a:cubicBezTo>
                  <a:pt x="-6035" y="128984"/>
                  <a:pt x="-9444" y="84396"/>
                  <a:pt x="0" y="0"/>
                </a:cubicBezTo>
                <a:close/>
              </a:path>
              <a:path w="1346201" h="230581" stroke="0" extrusionOk="0">
                <a:moveTo>
                  <a:pt x="0" y="0"/>
                </a:moveTo>
                <a:cubicBezTo>
                  <a:pt x="251721" y="-5667"/>
                  <a:pt x="348828" y="-12967"/>
                  <a:pt x="673101" y="0"/>
                </a:cubicBezTo>
                <a:cubicBezTo>
                  <a:pt x="997374" y="12967"/>
                  <a:pt x="1158660" y="-3663"/>
                  <a:pt x="1346201" y="0"/>
                </a:cubicBezTo>
                <a:cubicBezTo>
                  <a:pt x="1342583" y="102226"/>
                  <a:pt x="1335103" y="145103"/>
                  <a:pt x="1346201" y="230581"/>
                </a:cubicBezTo>
                <a:cubicBezTo>
                  <a:pt x="1152144" y="233450"/>
                  <a:pt x="875484" y="239684"/>
                  <a:pt x="673101" y="230581"/>
                </a:cubicBezTo>
                <a:cubicBezTo>
                  <a:pt x="470718" y="221478"/>
                  <a:pt x="198488" y="261267"/>
                  <a:pt x="0" y="230581"/>
                </a:cubicBezTo>
                <a:cubicBezTo>
                  <a:pt x="-2405" y="121196"/>
                  <a:pt x="-3580" y="906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3332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n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49DFD18A-B948-8646-EC5C-812D657A1AFD}"/>
              </a:ext>
            </a:extLst>
          </p:cNvPr>
          <p:cNvSpPr/>
          <p:nvPr/>
        </p:nvSpPr>
        <p:spPr>
          <a:xfrm>
            <a:off x="6019798" y="3530107"/>
            <a:ext cx="63500" cy="45719"/>
          </a:xfrm>
          <a:custGeom>
            <a:avLst/>
            <a:gdLst>
              <a:gd name="connsiteX0" fmla="*/ 0 w 63500"/>
              <a:gd name="connsiteY0" fmla="*/ 22860 h 45719"/>
              <a:gd name="connsiteX1" fmla="*/ 31750 w 63500"/>
              <a:gd name="connsiteY1" fmla="*/ 0 h 45719"/>
              <a:gd name="connsiteX2" fmla="*/ 63500 w 63500"/>
              <a:gd name="connsiteY2" fmla="*/ 22860 h 45719"/>
              <a:gd name="connsiteX3" fmla="*/ 31750 w 63500"/>
              <a:gd name="connsiteY3" fmla="*/ 45720 h 45719"/>
              <a:gd name="connsiteX4" fmla="*/ 0 w 63500"/>
              <a:gd name="connsiteY4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45719" fill="none" extrusionOk="0">
                <a:moveTo>
                  <a:pt x="0" y="22860"/>
                </a:moveTo>
                <a:cubicBezTo>
                  <a:pt x="-151" y="9412"/>
                  <a:pt x="12536" y="-2182"/>
                  <a:pt x="31750" y="0"/>
                </a:cubicBezTo>
                <a:cubicBezTo>
                  <a:pt x="48399" y="-269"/>
                  <a:pt x="62063" y="11337"/>
                  <a:pt x="63500" y="22860"/>
                </a:cubicBezTo>
                <a:cubicBezTo>
                  <a:pt x="64241" y="34434"/>
                  <a:pt x="48220" y="46022"/>
                  <a:pt x="31750" y="45720"/>
                </a:cubicBezTo>
                <a:cubicBezTo>
                  <a:pt x="15162" y="47781"/>
                  <a:pt x="1786" y="37471"/>
                  <a:pt x="0" y="22860"/>
                </a:cubicBezTo>
                <a:close/>
              </a:path>
              <a:path w="63500" h="45719" stroke="0" extrusionOk="0">
                <a:moveTo>
                  <a:pt x="0" y="22860"/>
                </a:moveTo>
                <a:cubicBezTo>
                  <a:pt x="1119" y="10626"/>
                  <a:pt x="12099" y="-3517"/>
                  <a:pt x="31750" y="0"/>
                </a:cubicBezTo>
                <a:cubicBezTo>
                  <a:pt x="52191" y="1006"/>
                  <a:pt x="63073" y="10598"/>
                  <a:pt x="63500" y="22860"/>
                </a:cubicBezTo>
                <a:cubicBezTo>
                  <a:pt x="61777" y="33811"/>
                  <a:pt x="50148" y="46604"/>
                  <a:pt x="31750" y="45720"/>
                </a:cubicBezTo>
                <a:cubicBezTo>
                  <a:pt x="12968" y="46099"/>
                  <a:pt x="1290" y="34177"/>
                  <a:pt x="0" y="2286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70121164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B4C7CC8A-7496-C58B-29CF-FC161F8C379A}"/>
              </a:ext>
            </a:extLst>
          </p:cNvPr>
          <p:cNvSpPr/>
          <p:nvPr/>
        </p:nvSpPr>
        <p:spPr>
          <a:xfrm>
            <a:off x="6019798" y="3682507"/>
            <a:ext cx="63500" cy="45719"/>
          </a:xfrm>
          <a:custGeom>
            <a:avLst/>
            <a:gdLst>
              <a:gd name="connsiteX0" fmla="*/ 0 w 63500"/>
              <a:gd name="connsiteY0" fmla="*/ 22860 h 45719"/>
              <a:gd name="connsiteX1" fmla="*/ 31750 w 63500"/>
              <a:gd name="connsiteY1" fmla="*/ 0 h 45719"/>
              <a:gd name="connsiteX2" fmla="*/ 63500 w 63500"/>
              <a:gd name="connsiteY2" fmla="*/ 22860 h 45719"/>
              <a:gd name="connsiteX3" fmla="*/ 31750 w 63500"/>
              <a:gd name="connsiteY3" fmla="*/ 45720 h 45719"/>
              <a:gd name="connsiteX4" fmla="*/ 0 w 63500"/>
              <a:gd name="connsiteY4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45719" fill="none" extrusionOk="0">
                <a:moveTo>
                  <a:pt x="0" y="22860"/>
                </a:moveTo>
                <a:cubicBezTo>
                  <a:pt x="1669" y="7821"/>
                  <a:pt x="14548" y="-1390"/>
                  <a:pt x="31750" y="0"/>
                </a:cubicBezTo>
                <a:cubicBezTo>
                  <a:pt x="48792" y="672"/>
                  <a:pt x="60726" y="10203"/>
                  <a:pt x="63500" y="22860"/>
                </a:cubicBezTo>
                <a:cubicBezTo>
                  <a:pt x="64450" y="34021"/>
                  <a:pt x="52220" y="47733"/>
                  <a:pt x="31750" y="45720"/>
                </a:cubicBezTo>
                <a:cubicBezTo>
                  <a:pt x="13924" y="45080"/>
                  <a:pt x="1208" y="36073"/>
                  <a:pt x="0" y="22860"/>
                </a:cubicBezTo>
                <a:close/>
              </a:path>
              <a:path w="63500" h="45719" stroke="0" extrusionOk="0">
                <a:moveTo>
                  <a:pt x="0" y="22860"/>
                </a:moveTo>
                <a:cubicBezTo>
                  <a:pt x="-468" y="10265"/>
                  <a:pt x="16400" y="-981"/>
                  <a:pt x="31750" y="0"/>
                </a:cubicBezTo>
                <a:cubicBezTo>
                  <a:pt x="49810" y="-768"/>
                  <a:pt x="63323" y="10657"/>
                  <a:pt x="63500" y="22860"/>
                </a:cubicBezTo>
                <a:cubicBezTo>
                  <a:pt x="66207" y="36006"/>
                  <a:pt x="47930" y="47118"/>
                  <a:pt x="31750" y="45720"/>
                </a:cubicBezTo>
                <a:cubicBezTo>
                  <a:pt x="15442" y="47968"/>
                  <a:pt x="-635" y="33667"/>
                  <a:pt x="0" y="2286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38241561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FF4F3F1-6426-B54F-4AC5-BF89083CD5D6}"/>
              </a:ext>
            </a:extLst>
          </p:cNvPr>
          <p:cNvCxnSpPr>
            <a:cxnSpLocks/>
          </p:cNvCxnSpPr>
          <p:nvPr/>
        </p:nvCxnSpPr>
        <p:spPr>
          <a:xfrm>
            <a:off x="6769100" y="2932408"/>
            <a:ext cx="1054098" cy="22880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20BC539-C13A-F2DC-D7F8-26D77987AFE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769100" y="3307458"/>
            <a:ext cx="1054098" cy="68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5B9D84F-2235-7070-4C34-0DA478FF396E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769100" y="3453706"/>
            <a:ext cx="1054098" cy="44628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2" descr="GPT3 Play | Discover AI use cases">
            <a:extLst>
              <a:ext uri="{FF2B5EF4-FFF2-40B4-BE49-F238E27FC236}">
                <a16:creationId xmlns:a16="http://schemas.microsoft.com/office/drawing/2014/main" id="{76CE3BF5-9F6C-1A0A-F0E0-B5DE1819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47" y="2827240"/>
            <a:ext cx="843302" cy="84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BDF8C5A4-48E0-367F-4029-1BC76EB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98" y="3561770"/>
            <a:ext cx="197531" cy="197531"/>
          </a:xfrm>
          <a:custGeom>
            <a:avLst/>
            <a:gdLst>
              <a:gd name="connsiteX0" fmla="*/ 0 w 197531"/>
              <a:gd name="connsiteY0" fmla="*/ 0 h 197531"/>
              <a:gd name="connsiteX1" fmla="*/ 197531 w 197531"/>
              <a:gd name="connsiteY1" fmla="*/ 0 h 197531"/>
              <a:gd name="connsiteX2" fmla="*/ 197531 w 197531"/>
              <a:gd name="connsiteY2" fmla="*/ 197531 h 197531"/>
              <a:gd name="connsiteX3" fmla="*/ 0 w 197531"/>
              <a:gd name="connsiteY3" fmla="*/ 197531 h 197531"/>
              <a:gd name="connsiteX4" fmla="*/ 0 w 197531"/>
              <a:gd name="connsiteY4" fmla="*/ 0 h 197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31" h="197531" extrusionOk="0">
                <a:moveTo>
                  <a:pt x="0" y="0"/>
                </a:moveTo>
                <a:cubicBezTo>
                  <a:pt x="45309" y="-9211"/>
                  <a:pt x="156230" y="8954"/>
                  <a:pt x="197531" y="0"/>
                </a:cubicBezTo>
                <a:cubicBezTo>
                  <a:pt x="191773" y="88228"/>
                  <a:pt x="191154" y="118963"/>
                  <a:pt x="197531" y="197531"/>
                </a:cubicBezTo>
                <a:cubicBezTo>
                  <a:pt x="111832" y="200026"/>
                  <a:pt x="69447" y="201715"/>
                  <a:pt x="0" y="197531"/>
                </a:cubicBezTo>
                <a:cubicBezTo>
                  <a:pt x="-46" y="98891"/>
                  <a:pt x="-9606" y="6586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230003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1AD0794-2D3E-3A90-4C19-10F301B36E17}"/>
              </a:ext>
            </a:extLst>
          </p:cNvPr>
          <p:cNvCxnSpPr>
            <a:cxnSpLocks/>
          </p:cNvCxnSpPr>
          <p:nvPr/>
        </p:nvCxnSpPr>
        <p:spPr>
          <a:xfrm>
            <a:off x="8762998" y="3242044"/>
            <a:ext cx="1054098" cy="68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49">
            <a:extLst>
              <a:ext uri="{FF2B5EF4-FFF2-40B4-BE49-F238E27FC236}">
                <a16:creationId xmlns:a16="http://schemas.microsoft.com/office/drawing/2014/main" id="{D91A6052-8B3E-912D-4504-FE0C8D2289CA}"/>
              </a:ext>
            </a:extLst>
          </p:cNvPr>
          <p:cNvSpPr/>
          <p:nvPr/>
        </p:nvSpPr>
        <p:spPr>
          <a:xfrm>
            <a:off x="9972049" y="2917332"/>
            <a:ext cx="1267449" cy="723899"/>
          </a:xfrm>
          <a:custGeom>
            <a:avLst/>
            <a:gdLst>
              <a:gd name="connsiteX0" fmla="*/ 0 w 1267449"/>
              <a:gd name="connsiteY0" fmla="*/ 0 h 723899"/>
              <a:gd name="connsiteX1" fmla="*/ 659073 w 1267449"/>
              <a:gd name="connsiteY1" fmla="*/ 0 h 723899"/>
              <a:gd name="connsiteX2" fmla="*/ 1267449 w 1267449"/>
              <a:gd name="connsiteY2" fmla="*/ 0 h 723899"/>
              <a:gd name="connsiteX3" fmla="*/ 1267449 w 1267449"/>
              <a:gd name="connsiteY3" fmla="*/ 340233 h 723899"/>
              <a:gd name="connsiteX4" fmla="*/ 1267449 w 1267449"/>
              <a:gd name="connsiteY4" fmla="*/ 723899 h 723899"/>
              <a:gd name="connsiteX5" fmla="*/ 659073 w 1267449"/>
              <a:gd name="connsiteY5" fmla="*/ 723899 h 723899"/>
              <a:gd name="connsiteX6" fmla="*/ 0 w 1267449"/>
              <a:gd name="connsiteY6" fmla="*/ 723899 h 723899"/>
              <a:gd name="connsiteX7" fmla="*/ 0 w 1267449"/>
              <a:gd name="connsiteY7" fmla="*/ 369188 h 723899"/>
              <a:gd name="connsiteX8" fmla="*/ 0 w 1267449"/>
              <a:gd name="connsiteY8" fmla="*/ 0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7449" h="723899" fill="none" extrusionOk="0">
                <a:moveTo>
                  <a:pt x="0" y="0"/>
                </a:moveTo>
                <a:cubicBezTo>
                  <a:pt x="276870" y="10569"/>
                  <a:pt x="524176" y="13217"/>
                  <a:pt x="659073" y="0"/>
                </a:cubicBezTo>
                <a:cubicBezTo>
                  <a:pt x="793970" y="-13217"/>
                  <a:pt x="1025599" y="6046"/>
                  <a:pt x="1267449" y="0"/>
                </a:cubicBezTo>
                <a:cubicBezTo>
                  <a:pt x="1262672" y="166758"/>
                  <a:pt x="1279116" y="226244"/>
                  <a:pt x="1267449" y="340233"/>
                </a:cubicBezTo>
                <a:cubicBezTo>
                  <a:pt x="1255782" y="454222"/>
                  <a:pt x="1260204" y="544541"/>
                  <a:pt x="1267449" y="723899"/>
                </a:cubicBezTo>
                <a:cubicBezTo>
                  <a:pt x="1010683" y="694616"/>
                  <a:pt x="955965" y="703160"/>
                  <a:pt x="659073" y="723899"/>
                </a:cubicBezTo>
                <a:cubicBezTo>
                  <a:pt x="362181" y="744638"/>
                  <a:pt x="290928" y="753324"/>
                  <a:pt x="0" y="723899"/>
                </a:cubicBezTo>
                <a:cubicBezTo>
                  <a:pt x="1868" y="550019"/>
                  <a:pt x="4595" y="535277"/>
                  <a:pt x="0" y="369188"/>
                </a:cubicBezTo>
                <a:cubicBezTo>
                  <a:pt x="-4595" y="203099"/>
                  <a:pt x="-5308" y="178501"/>
                  <a:pt x="0" y="0"/>
                </a:cubicBezTo>
                <a:close/>
              </a:path>
              <a:path w="1267449" h="723899" stroke="0" extrusionOk="0">
                <a:moveTo>
                  <a:pt x="0" y="0"/>
                </a:moveTo>
                <a:cubicBezTo>
                  <a:pt x="300919" y="-6126"/>
                  <a:pt x="315761" y="-8351"/>
                  <a:pt x="621050" y="0"/>
                </a:cubicBezTo>
                <a:cubicBezTo>
                  <a:pt x="926339" y="8351"/>
                  <a:pt x="952718" y="16745"/>
                  <a:pt x="1267449" y="0"/>
                </a:cubicBezTo>
                <a:cubicBezTo>
                  <a:pt x="1283320" y="149664"/>
                  <a:pt x="1258205" y="209628"/>
                  <a:pt x="1267449" y="376427"/>
                </a:cubicBezTo>
                <a:cubicBezTo>
                  <a:pt x="1276693" y="543226"/>
                  <a:pt x="1266499" y="584284"/>
                  <a:pt x="1267449" y="723899"/>
                </a:cubicBezTo>
                <a:cubicBezTo>
                  <a:pt x="1068217" y="696422"/>
                  <a:pt x="929422" y="711879"/>
                  <a:pt x="659073" y="723899"/>
                </a:cubicBezTo>
                <a:cubicBezTo>
                  <a:pt x="388724" y="735919"/>
                  <a:pt x="307676" y="701638"/>
                  <a:pt x="0" y="723899"/>
                </a:cubicBezTo>
                <a:cubicBezTo>
                  <a:pt x="-7376" y="590782"/>
                  <a:pt x="683" y="546230"/>
                  <a:pt x="0" y="376427"/>
                </a:cubicBezTo>
                <a:cubicBezTo>
                  <a:pt x="-683" y="206624"/>
                  <a:pt x="8910" y="94217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51" name="Picture 6" descr="An Introduction to Pyttsx3: A Text-to-Speech Conversion Library in Python |  by Steven Kolawole | Python in Plain English">
            <a:extLst>
              <a:ext uri="{FF2B5EF4-FFF2-40B4-BE49-F238E27FC236}">
                <a16:creationId xmlns:a16="http://schemas.microsoft.com/office/drawing/2014/main" id="{61D358D9-2F3A-3598-B259-DEF9AD21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49" y="1600203"/>
            <a:ext cx="1524000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FD868082-9200-093B-9A2A-9422D5F13AEC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10605773" y="2439460"/>
            <a:ext cx="1" cy="47787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E10A546-6DA3-B091-4909-9FCBF06206E0}"/>
              </a:ext>
            </a:extLst>
          </p:cNvPr>
          <p:cNvSpPr txBox="1"/>
          <p:nvPr/>
        </p:nvSpPr>
        <p:spPr>
          <a:xfrm>
            <a:off x="9761225" y="1138523"/>
            <a:ext cx="194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Read </a:t>
            </a:r>
            <a:r>
              <a:rPr lang="it-IT" dirty="0" err="1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150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1F1B1B8-5A9B-4E1F-8C4E-7AAE2CCA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TM89338750</Template>
  <TotalTime>0</TotalTime>
  <Words>447</Words>
  <Application>Microsoft Office PowerPoint</Application>
  <PresentationFormat>Widescreen</PresentationFormat>
  <Paragraphs>87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Univers</vt:lpstr>
      <vt:lpstr>GradientUnivers</vt:lpstr>
      <vt:lpstr>Teacher AI</vt:lpstr>
      <vt:lpstr>Team</vt:lpstr>
      <vt:lpstr>Introduction</vt:lpstr>
      <vt:lpstr>The issue: same world but different educational level</vt:lpstr>
      <vt:lpstr>Our solution</vt:lpstr>
      <vt:lpstr>AI Teacher Project</vt:lpstr>
      <vt:lpstr>Business Plan </vt:lpstr>
      <vt:lpstr>Tools and Models </vt:lpstr>
      <vt:lpstr>How it works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2020-09-01T22:58:10Z</dcterms:created>
  <dcterms:modified xsi:type="dcterms:W3CDTF">2023-03-03T20:29:00Z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